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8"/>
  </p:notesMasterIdLst>
  <p:sldIdLst>
    <p:sldId id="256" r:id="rId2"/>
    <p:sldId id="257" r:id="rId3"/>
    <p:sldId id="258" r:id="rId4"/>
    <p:sldId id="259" r:id="rId5"/>
    <p:sldId id="260" r:id="rId6"/>
    <p:sldId id="261" r:id="rId7"/>
  </p:sldIdLst>
  <p:sldSz cx="9144000" cy="5143500" type="screen16x9"/>
  <p:notesSz cx="6858000" cy="9144000"/>
  <p:embeddedFontLst>
    <p:embeddedFont>
      <p:font typeface="Lato" panose="020F0502020204030203" pitchFamily="34" charset="0"/>
      <p:regular r:id="rId9"/>
      <p:bold r:id="rId10"/>
      <p:italic r:id="rId11"/>
      <p:boldItalic r:id="rId12"/>
    </p:embeddedFont>
    <p:embeddedFont>
      <p:font typeface="Raleway"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jp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1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1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f88252dc4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4237765a04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4237765a0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f88252dc4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hyperlink" Target="https://dart.dev/codelabs/null-safety"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stackoverflow.com/questions/60068435/what-is-null-safety-in-dart" TargetMode="External"/><Relationship Id="rId5" Type="http://schemas.openxmlformats.org/officeDocument/2006/relationships/hyperlink" Target="https://www.anbidev.com/dart-nullsafety/" TargetMode="External"/><Relationship Id="rId4" Type="http://schemas.openxmlformats.org/officeDocument/2006/relationships/hyperlink" Target="https://flutter.dev/doc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84144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KELOMPOK </a:t>
            </a:r>
            <a:r>
              <a:rPr lang="en-GB">
                <a:solidFill>
                  <a:srgbClr val="000000"/>
                </a:solidFill>
                <a:latin typeface="Arial"/>
                <a:ea typeface="Arial"/>
                <a:cs typeface="Arial"/>
                <a:sym typeface="Arial"/>
              </a:rPr>
              <a:t>11</a:t>
            </a:r>
            <a:r>
              <a:rPr lang="en-GB">
                <a:solidFill>
                  <a:srgbClr val="000000"/>
                </a:solidFill>
              </a:rPr>
              <a:t> </a:t>
            </a:r>
            <a:r>
              <a:rPr lang="en-GB">
                <a:solidFill>
                  <a:srgbClr val="000000"/>
                </a:solidFill>
                <a:latin typeface="Arial"/>
                <a:ea typeface="Arial"/>
                <a:cs typeface="Arial"/>
                <a:sym typeface="Arial"/>
              </a:rPr>
              <a:t>TI </a:t>
            </a:r>
            <a:r>
              <a:rPr lang="en-GB">
                <a:solidFill>
                  <a:srgbClr val="000000"/>
                </a:solidFill>
              </a:rPr>
              <a:t>-</a:t>
            </a:r>
            <a:r>
              <a:rPr lang="en-GB">
                <a:solidFill>
                  <a:srgbClr val="000000"/>
                </a:solidFill>
                <a:latin typeface="Arial"/>
                <a:ea typeface="Arial"/>
                <a:cs typeface="Arial"/>
                <a:sym typeface="Arial"/>
              </a:rPr>
              <a:t> 3F </a:t>
            </a:r>
            <a:endParaRPr>
              <a:solidFill>
                <a:srgbClr val="000000"/>
              </a:solidFill>
              <a:latin typeface="Arial"/>
              <a:ea typeface="Arial"/>
              <a:cs typeface="Arial"/>
              <a:sym typeface="Arial"/>
            </a:endParaRPr>
          </a:p>
          <a:p>
            <a:pPr marL="0" lvl="0" indent="0" algn="l" rtl="0">
              <a:spcBef>
                <a:spcPts val="0"/>
              </a:spcBef>
              <a:spcAft>
                <a:spcPts val="0"/>
              </a:spcAft>
              <a:buNone/>
            </a:pPr>
            <a:r>
              <a:rPr lang="en-GB">
                <a:solidFill>
                  <a:srgbClr val="000000"/>
                </a:solidFill>
              </a:rPr>
              <a:t>PEMROGRAMAN MOBILE 2023</a:t>
            </a:r>
            <a:endParaRPr>
              <a:solidFill>
                <a:srgbClr val="000000"/>
              </a:solidFill>
            </a:endParaRPr>
          </a:p>
        </p:txBody>
      </p:sp>
      <p:sp>
        <p:nvSpPr>
          <p:cNvPr id="177" name="Google Shape;177;p18"/>
          <p:cNvSpPr txBox="1">
            <a:spLocks noGrp="1"/>
          </p:cNvSpPr>
          <p:nvPr>
            <p:ph type="title" idx="4294967295"/>
          </p:nvPr>
        </p:nvSpPr>
        <p:spPr>
          <a:xfrm>
            <a:off x="806925" y="2804550"/>
            <a:ext cx="6702300" cy="59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Pengenalan Null Safety dan Late Variable</a:t>
            </a:r>
            <a:endParaRPr sz="2400" b="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728344" y="1318650"/>
            <a:ext cx="2207700" cy="5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Team</a:t>
            </a:r>
            <a:endParaRPr b="0"/>
          </a:p>
        </p:txBody>
      </p:sp>
      <p:sp>
        <p:nvSpPr>
          <p:cNvPr id="183" name="Google Shape;183;p19"/>
          <p:cNvSpPr txBox="1">
            <a:spLocks noGrp="1"/>
          </p:cNvSpPr>
          <p:nvPr>
            <p:ph type="body" idx="1"/>
          </p:nvPr>
        </p:nvSpPr>
        <p:spPr>
          <a:xfrm>
            <a:off x="721250" y="1965150"/>
            <a:ext cx="2207700" cy="220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Anggota Kelompok :</a:t>
            </a:r>
            <a:endParaRPr sz="1100"/>
          </a:p>
        </p:txBody>
      </p:sp>
      <p:pic>
        <p:nvPicPr>
          <p:cNvPr id="184" name="Google Shape;184;p19" descr="offset_comp_460623_edited2.jpg"/>
          <p:cNvPicPr preferRelativeResize="0"/>
          <p:nvPr/>
        </p:nvPicPr>
        <p:blipFill rotWithShape="1">
          <a:blip r:embed="rId3">
            <a:alphaModFix/>
          </a:blip>
          <a:srcRect l="18414" t="7989" r="49922" b="13763"/>
          <a:stretch/>
        </p:blipFill>
        <p:spPr>
          <a:xfrm>
            <a:off x="2593925" y="1184600"/>
            <a:ext cx="1978073" cy="3262599"/>
          </a:xfrm>
          <a:prstGeom prst="rect">
            <a:avLst/>
          </a:prstGeom>
          <a:noFill/>
          <a:ln>
            <a:noFill/>
          </a:ln>
        </p:spPr>
      </p:pic>
      <p:sp>
        <p:nvSpPr>
          <p:cNvPr id="185" name="Google Shape;185;p19"/>
          <p:cNvSpPr txBox="1"/>
          <p:nvPr/>
        </p:nvSpPr>
        <p:spPr>
          <a:xfrm>
            <a:off x="2593927" y="3660100"/>
            <a:ext cx="22077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rgbClr val="FFFFFF"/>
                </a:solidFill>
                <a:latin typeface="Lato"/>
                <a:ea typeface="Lato"/>
                <a:cs typeface="Lato"/>
                <a:sym typeface="Lato"/>
              </a:rPr>
              <a:t>Brian Mohamad S</a:t>
            </a:r>
            <a:endParaRPr>
              <a:solidFill>
                <a:srgbClr val="FFFFFF"/>
              </a:solidFill>
              <a:latin typeface="Lato"/>
              <a:ea typeface="Lato"/>
              <a:cs typeface="Lato"/>
              <a:sym typeface="Lato"/>
            </a:endParaRPr>
          </a:p>
        </p:txBody>
      </p:sp>
      <p:pic>
        <p:nvPicPr>
          <p:cNvPr id="186" name="Google Shape;186;p19" descr="offset_comp_457517_edited3.jpg"/>
          <p:cNvPicPr preferRelativeResize="0"/>
          <p:nvPr/>
        </p:nvPicPr>
        <p:blipFill rotWithShape="1">
          <a:blip r:embed="rId4">
            <a:alphaModFix/>
          </a:blip>
          <a:srcRect l="43063" t="20063" r="32250" b="18785"/>
          <a:stretch/>
        </p:blipFill>
        <p:spPr>
          <a:xfrm>
            <a:off x="5095975" y="1184600"/>
            <a:ext cx="1973625" cy="3262599"/>
          </a:xfrm>
          <a:prstGeom prst="rect">
            <a:avLst/>
          </a:prstGeom>
          <a:noFill/>
          <a:ln>
            <a:noFill/>
          </a:ln>
        </p:spPr>
      </p:pic>
      <p:sp>
        <p:nvSpPr>
          <p:cNvPr id="187" name="Google Shape;187;p19"/>
          <p:cNvSpPr txBox="1"/>
          <p:nvPr/>
        </p:nvSpPr>
        <p:spPr>
          <a:xfrm>
            <a:off x="5095977" y="3660097"/>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rgbClr val="FFFFFF"/>
                </a:solidFill>
                <a:latin typeface="Lato"/>
                <a:ea typeface="Lato"/>
                <a:cs typeface="Lato"/>
                <a:sym typeface="Lato"/>
              </a:rPr>
              <a:t>Febryan Rizki H</a:t>
            </a:r>
            <a:endParaRPr>
              <a:solidFill>
                <a:srgbClr val="FFFFFF"/>
              </a:solidFill>
            </a:endParaRPr>
          </a:p>
        </p:txBody>
      </p:sp>
      <p:sp>
        <p:nvSpPr>
          <p:cNvPr id="188" name="Google Shape;188;p19"/>
          <p:cNvSpPr txBox="1"/>
          <p:nvPr/>
        </p:nvSpPr>
        <p:spPr>
          <a:xfrm>
            <a:off x="7252904"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600" b="1">
                <a:solidFill>
                  <a:srgbClr val="FFFFFF"/>
                </a:solidFill>
              </a:rPr>
              <a:t>Sales Director</a:t>
            </a:r>
            <a:endParaRPr sz="600" b="1">
              <a:solidFill>
                <a:srgbClr val="FFFFFF"/>
              </a:solidFill>
            </a:endParaRPr>
          </a:p>
        </p:txBody>
      </p:sp>
      <p:sp>
        <p:nvSpPr>
          <p:cNvPr id="189" name="Google Shape;189;p19"/>
          <p:cNvSpPr txBox="1"/>
          <p:nvPr/>
        </p:nvSpPr>
        <p:spPr>
          <a:xfrm>
            <a:off x="7252929"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rgbClr val="FFFFFF"/>
                </a:solidFill>
                <a:latin typeface="Lato"/>
                <a:ea typeface="Lato"/>
                <a:cs typeface="Lato"/>
                <a:sym typeface="Lato"/>
              </a:rPr>
              <a:t>Wendy Writer</a:t>
            </a:r>
            <a:endParaRPr>
              <a:solidFill>
                <a:srgbClr val="FFFFFF"/>
              </a:solidFill>
            </a:endParaRPr>
          </a:p>
        </p:txBody>
      </p:sp>
      <p:sp>
        <p:nvSpPr>
          <p:cNvPr id="190" name="Google Shape;190;p19"/>
          <p:cNvSpPr txBox="1"/>
          <p:nvPr/>
        </p:nvSpPr>
        <p:spPr>
          <a:xfrm>
            <a:off x="2593927" y="3960775"/>
            <a:ext cx="22077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rgbClr val="FFFFFF"/>
                </a:solidFill>
                <a:latin typeface="Lato"/>
                <a:ea typeface="Lato"/>
                <a:cs typeface="Lato"/>
                <a:sym typeface="Lato"/>
              </a:rPr>
              <a:t>10 / 2141720133</a:t>
            </a:r>
            <a:endParaRPr>
              <a:solidFill>
                <a:srgbClr val="FFFFFF"/>
              </a:solidFill>
              <a:latin typeface="Lato"/>
              <a:ea typeface="Lato"/>
              <a:cs typeface="Lato"/>
              <a:sym typeface="Lato"/>
            </a:endParaRPr>
          </a:p>
        </p:txBody>
      </p:sp>
      <p:sp>
        <p:nvSpPr>
          <p:cNvPr id="191" name="Google Shape;191;p19"/>
          <p:cNvSpPr txBox="1"/>
          <p:nvPr/>
        </p:nvSpPr>
        <p:spPr>
          <a:xfrm>
            <a:off x="5095977"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rgbClr val="FFFFFF"/>
                </a:solidFill>
              </a:rPr>
              <a:t>12 / 2141720059</a:t>
            </a:r>
            <a:endParaRPr>
              <a:solidFill>
                <a:srgbClr val="FFFFFF"/>
              </a:solidFill>
            </a:endParaRPr>
          </a:p>
          <a:p>
            <a:pPr marL="0" lvl="0" indent="0" algn="l" rtl="0">
              <a:lnSpc>
                <a:spcPct val="115000"/>
              </a:lnSpc>
              <a:spcBef>
                <a:spcPts val="1600"/>
              </a:spcBef>
              <a:spcAft>
                <a:spcPts val="1600"/>
              </a:spcAft>
              <a:buNone/>
            </a:pPr>
            <a:r>
              <a:rPr lang="en-GB">
                <a:solidFill>
                  <a:srgbClr val="FFFFFF"/>
                </a:solidFill>
                <a:latin typeface="Lato"/>
                <a:ea typeface="Lato"/>
                <a:cs typeface="Lato"/>
                <a:sym typeface="Lato"/>
              </a:rPr>
              <a:t>Vinny Viewer</a:t>
            </a:r>
            <a:endParaRPr>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0"/>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Null Safety</a:t>
            </a:r>
            <a:endParaRPr/>
          </a:p>
          <a:p>
            <a:pPr marL="0" lvl="0" indent="0" algn="l" rtl="0">
              <a:spcBef>
                <a:spcPts val="0"/>
              </a:spcBef>
              <a:spcAft>
                <a:spcPts val="0"/>
              </a:spcAft>
              <a:buNone/>
            </a:pPr>
            <a:r>
              <a:rPr lang="en-GB" b="0"/>
              <a:t>01</a:t>
            </a:r>
            <a:endParaRPr b="0"/>
          </a:p>
        </p:txBody>
      </p:sp>
      <p:sp>
        <p:nvSpPr>
          <p:cNvPr id="197" name="Google Shape;197;p20"/>
          <p:cNvSpPr txBox="1">
            <a:spLocks noGrp="1"/>
          </p:cNvSpPr>
          <p:nvPr>
            <p:ph type="body" idx="1"/>
          </p:nvPr>
        </p:nvSpPr>
        <p:spPr>
          <a:xfrm>
            <a:off x="688950" y="2459525"/>
            <a:ext cx="7766100" cy="114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500" b="1"/>
              <a:t>Null Safety bertujuan untuk mengatasi masalah kesalahan yang sering terjadi akibat penggunaan nilai null yang tidak terduga dalam aplikasi Anda. Dengan Null Safety, kita memiliki dua jenis variabel: nullable dan non-nullable</a:t>
            </a:r>
            <a:endParaRPr sz="1500" b="1"/>
          </a:p>
        </p:txBody>
      </p:sp>
      <p:pic>
        <p:nvPicPr>
          <p:cNvPr id="198" name="Google Shape;198;p20"/>
          <p:cNvPicPr preferRelativeResize="0"/>
          <p:nvPr/>
        </p:nvPicPr>
        <p:blipFill>
          <a:blip r:embed="rId3">
            <a:alphaModFix/>
          </a:blip>
          <a:stretch>
            <a:fillRect/>
          </a:stretch>
        </p:blipFill>
        <p:spPr>
          <a:xfrm>
            <a:off x="688950" y="3707800"/>
            <a:ext cx="6505575" cy="53340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1"/>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Late Variable</a:t>
            </a:r>
            <a:endParaRPr/>
          </a:p>
          <a:p>
            <a:pPr marL="0" lvl="0" indent="0" algn="l" rtl="0">
              <a:spcBef>
                <a:spcPts val="0"/>
              </a:spcBef>
              <a:spcAft>
                <a:spcPts val="0"/>
              </a:spcAft>
              <a:buNone/>
            </a:pPr>
            <a:r>
              <a:rPr lang="en-GB" b="0"/>
              <a:t>02</a:t>
            </a:r>
            <a:endParaRPr b="0"/>
          </a:p>
        </p:txBody>
      </p:sp>
      <p:sp>
        <p:nvSpPr>
          <p:cNvPr id="204" name="Google Shape;204;p21"/>
          <p:cNvSpPr txBox="1">
            <a:spLocks noGrp="1"/>
          </p:cNvSpPr>
          <p:nvPr>
            <p:ph type="body" idx="1"/>
          </p:nvPr>
        </p:nvSpPr>
        <p:spPr>
          <a:xfrm>
            <a:off x="688950" y="2459525"/>
            <a:ext cx="3785100" cy="2081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500" b="1"/>
              <a:t>Late Variable memungkinkan untuk menunda inisialisasi variabel hingga suatu saat dalam eksekusi program. Ini dapat berguna dalam situasi dimana tidak dapat menginisialisasi variabel pada saat deklarasi, tetapi dapat melakukannya sebelum menggunakannya</a:t>
            </a:r>
            <a:endParaRPr sz="1500" b="1"/>
          </a:p>
        </p:txBody>
      </p:sp>
      <p:pic>
        <p:nvPicPr>
          <p:cNvPr id="205" name="Google Shape;205;p21"/>
          <p:cNvPicPr preferRelativeResize="0"/>
          <p:nvPr/>
        </p:nvPicPr>
        <p:blipFill>
          <a:blip r:embed="rId3">
            <a:alphaModFix/>
          </a:blip>
          <a:stretch>
            <a:fillRect/>
          </a:stretch>
        </p:blipFill>
        <p:spPr>
          <a:xfrm>
            <a:off x="4624125" y="1657475"/>
            <a:ext cx="4215075" cy="2745894"/>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09"/>
        <p:cNvGrpSpPr/>
        <p:nvPr/>
      </p:nvGrpSpPr>
      <p:grpSpPr>
        <a:xfrm>
          <a:off x="0" y="0"/>
          <a:ext cx="0" cy="0"/>
          <a:chOff x="0" y="0"/>
          <a:chExt cx="0" cy="0"/>
        </a:xfrm>
      </p:grpSpPr>
      <p:sp>
        <p:nvSpPr>
          <p:cNvPr id="210" name="Google Shape;210;p22"/>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Project objective</a:t>
            </a:r>
            <a:endParaRPr sz="1200"/>
          </a:p>
        </p:txBody>
      </p:sp>
      <p:sp>
        <p:nvSpPr>
          <p:cNvPr id="211" name="Google Shape;211;p22"/>
          <p:cNvSpPr txBox="1">
            <a:spLocks noGrp="1"/>
          </p:cNvSpPr>
          <p:nvPr>
            <p:ph type="body" idx="4294967295"/>
          </p:nvPr>
        </p:nvSpPr>
        <p:spPr>
          <a:xfrm>
            <a:off x="729450" y="1749350"/>
            <a:ext cx="7732500" cy="210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600">
                <a:solidFill>
                  <a:srgbClr val="FFFFFF"/>
                </a:solidFill>
              </a:rPr>
              <a:t>Perbedaan utama antara Null Safety dan Late Variable adalah bahwa Null Safety berkaitan dengan keamanan terhadap nilai null, sementara Late Variable berkaitan dengan penundaan inisialisasi.</a:t>
            </a:r>
            <a:endParaRPr sz="2600">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3"/>
          <p:cNvSpPr txBox="1">
            <a:spLocks noGrp="1"/>
          </p:cNvSpPr>
          <p:nvPr>
            <p:ph type="ctrTitle"/>
          </p:nvPr>
        </p:nvSpPr>
        <p:spPr>
          <a:xfrm>
            <a:off x="729450" y="1322450"/>
            <a:ext cx="4633500" cy="132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6700">
                <a:solidFill>
                  <a:srgbClr val="000000"/>
                </a:solidFill>
              </a:rPr>
              <a:t>Thank you.</a:t>
            </a:r>
            <a:endParaRPr sz="6100"/>
          </a:p>
        </p:txBody>
      </p:sp>
      <p:sp>
        <p:nvSpPr>
          <p:cNvPr id="217" name="Google Shape;217;p23"/>
          <p:cNvSpPr txBox="1">
            <a:spLocks noGrp="1"/>
          </p:cNvSpPr>
          <p:nvPr>
            <p:ph type="title" idx="4294967295"/>
          </p:nvPr>
        </p:nvSpPr>
        <p:spPr>
          <a:xfrm>
            <a:off x="5871024" y="1411350"/>
            <a:ext cx="3272975" cy="138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t>References:</a:t>
            </a:r>
            <a:endParaRPr sz="2000" dirty="0"/>
          </a:p>
          <a:p>
            <a:pPr marL="0" lvl="0" indent="0" algn="l" rtl="0">
              <a:spcBef>
                <a:spcPts val="0"/>
              </a:spcBef>
              <a:spcAft>
                <a:spcPts val="0"/>
              </a:spcAft>
              <a:buNone/>
            </a:pPr>
            <a:r>
              <a:rPr lang="en-GB" sz="1200" b="0" u="sng" dirty="0">
                <a:solidFill>
                  <a:schemeClr val="accent5"/>
                </a:solidFill>
                <a:hlinkClick r:id="rId3">
                  <a:extLst>
                    <a:ext uri="{A12FA001-AC4F-418D-AE19-62706E023703}">
                      <ahyp:hlinkClr xmlns:ahyp="http://schemas.microsoft.com/office/drawing/2018/hyperlinkcolor" val="tx"/>
                    </a:ext>
                  </a:extLst>
                </a:hlinkClick>
              </a:rPr>
              <a:t>https://dart.dev/codelabs/null-safety</a:t>
            </a:r>
            <a:r>
              <a:rPr lang="en-GB" sz="1200" b="0" dirty="0"/>
              <a:t> </a:t>
            </a:r>
            <a:endParaRPr sz="1200" b="0" dirty="0"/>
          </a:p>
          <a:p>
            <a:pPr marL="0" lvl="0" indent="0" algn="l" rtl="0">
              <a:spcBef>
                <a:spcPts val="0"/>
              </a:spcBef>
              <a:spcAft>
                <a:spcPts val="0"/>
              </a:spcAft>
              <a:buNone/>
            </a:pPr>
            <a:r>
              <a:rPr lang="en-GB" sz="1200" b="0" u="sng" dirty="0">
                <a:solidFill>
                  <a:schemeClr val="hlink"/>
                </a:solidFill>
                <a:hlinkClick r:id="rId4"/>
              </a:rPr>
              <a:t>https://flutter.dev/docs</a:t>
            </a:r>
            <a:endParaRPr sz="1200" b="0" dirty="0"/>
          </a:p>
          <a:p>
            <a:pPr marL="0" lvl="0" indent="0" algn="l" rtl="0">
              <a:spcBef>
                <a:spcPts val="0"/>
              </a:spcBef>
              <a:spcAft>
                <a:spcPts val="0"/>
              </a:spcAft>
              <a:buNone/>
            </a:pPr>
            <a:r>
              <a:rPr lang="en-GB" sz="1200" b="0" u="sng" dirty="0">
                <a:solidFill>
                  <a:schemeClr val="hlink"/>
                </a:solidFill>
                <a:hlinkClick r:id="rId5"/>
              </a:rPr>
              <a:t>https://www.anbidev.com/dart-nullsafety</a:t>
            </a:r>
            <a:endParaRPr sz="1200" b="0" dirty="0"/>
          </a:p>
          <a:p>
            <a:pPr marL="0" lvl="0" indent="0" algn="l" rtl="0">
              <a:spcBef>
                <a:spcPts val="0"/>
              </a:spcBef>
              <a:spcAft>
                <a:spcPts val="0"/>
              </a:spcAft>
              <a:buNone/>
            </a:pPr>
            <a:r>
              <a:rPr lang="en-GB" sz="1200" b="0" u="sng" dirty="0">
                <a:solidFill>
                  <a:schemeClr val="hlink"/>
                </a:solidFill>
                <a:hlinkClick r:id="rId6"/>
              </a:rPr>
              <a:t>What is Null Safety in Dart? - flutter</a:t>
            </a:r>
            <a:r>
              <a:rPr lang="en-GB" sz="1200" b="0" dirty="0"/>
              <a:t> </a:t>
            </a:r>
            <a:endParaRPr sz="1200" b="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177</Words>
  <Application>Microsoft Office PowerPoint</Application>
  <PresentationFormat>On-screen Show (16:9)</PresentationFormat>
  <Paragraphs>26</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Lato</vt:lpstr>
      <vt:lpstr>Raleway</vt:lpstr>
      <vt:lpstr>Arial</vt:lpstr>
      <vt:lpstr>Streamline</vt:lpstr>
      <vt:lpstr>KELOMPOK 11 TI - 3F  PEMROGRAMAN MOBILE 2023</vt:lpstr>
      <vt:lpstr>Team</vt:lpstr>
      <vt:lpstr>Null Safety 01</vt:lpstr>
      <vt:lpstr>Late Variable 02</vt:lpstr>
      <vt:lpstr>Project objective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KELOMPOK 11 TI - 3F  PEMROGRAMAN MOBILE 2023</dc:title>
  <cp:lastModifiedBy>Fiorenza KS</cp:lastModifiedBy>
  <cp:revision>1</cp:revision>
  <dcterms:modified xsi:type="dcterms:W3CDTF">2023-09-05T09:07:45Z</dcterms:modified>
</cp:coreProperties>
</file>